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4" r:id="rId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66FF"/>
    <a:srgbClr val="9966CC"/>
    <a:srgbClr val="CCCCFF"/>
    <a:srgbClr val="CC1464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73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1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93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99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07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3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42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89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4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05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83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D21C-4623-47D0-B733-EF61117AEA0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BADD-B218-405E-A9AF-2EC0E3AA9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8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253210" y="417159"/>
            <a:ext cx="11776865" cy="787099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2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r>
              <a:rPr lang="en-US" altLang="ja-JP" sz="22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４</a:t>
            </a:r>
            <a:r>
              <a:rPr lang="zh-TW" sz="22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年度　徳島文理大学</a:t>
            </a:r>
            <a:r>
              <a:rPr lang="ja-JP" altLang="en-US" sz="2200" kern="100" dirty="0">
                <a:solidFill>
                  <a:schemeClr val="bg1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（徳島キャンパス）</a:t>
            </a:r>
            <a:r>
              <a:rPr lang="zh-TW" sz="22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夏季日本語･日本文化研修</a:t>
            </a:r>
            <a:r>
              <a:rPr lang="ja-JP" altLang="en-US" sz="22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（大学生コース）</a:t>
            </a:r>
            <a:endParaRPr lang="ja-JP" sz="22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-168165" y="1176420"/>
            <a:ext cx="3762217" cy="5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ja-JP" sz="1400" kern="10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</a:rPr>
              <a:t>開催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期間</a:t>
            </a:r>
            <a:r>
              <a:rPr lang="en-US" altLang="ja-JP" sz="1400" kern="10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</a:rPr>
              <a:t>:</a:t>
            </a:r>
            <a:r>
              <a:rPr lang="en-US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2024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6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</a:rPr>
              <a:t>30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日～</a:t>
            </a:r>
            <a:r>
              <a:rPr lang="en-US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7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9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日</a:t>
            </a: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91179"/>
              </p:ext>
            </p:extLst>
          </p:nvPr>
        </p:nvGraphicFramePr>
        <p:xfrm>
          <a:off x="52550" y="1857681"/>
          <a:ext cx="7525405" cy="369421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0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152">
                  <a:extLst>
                    <a:ext uri="{9D8B030D-6E8A-4147-A177-3AD203B41FA5}">
                      <a16:colId xmlns:a16="http://schemas.microsoft.com/office/drawing/2014/main" val="241440636"/>
                    </a:ext>
                  </a:extLst>
                </a:gridCol>
                <a:gridCol w="903890">
                  <a:extLst>
                    <a:ext uri="{9D8B030D-6E8A-4147-A177-3AD203B41FA5}">
                      <a16:colId xmlns:a16="http://schemas.microsoft.com/office/drawing/2014/main" val="2531425596"/>
                    </a:ext>
                  </a:extLst>
                </a:gridCol>
                <a:gridCol w="872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2849613751"/>
                    </a:ext>
                  </a:extLst>
                </a:gridCol>
                <a:gridCol w="1114095">
                  <a:extLst>
                    <a:ext uri="{9D8B030D-6E8A-4147-A177-3AD203B41FA5}">
                      <a16:colId xmlns:a16="http://schemas.microsoft.com/office/drawing/2014/main" val="3083078026"/>
                    </a:ext>
                  </a:extLst>
                </a:gridCol>
              </a:tblGrid>
              <a:tr h="3870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午後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午後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3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来日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日本語授業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人形浄瑠璃体験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開講式・オリエンテ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ション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日本語授業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学生間交流（徳島街歩き）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日本語授業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阿波踊り体験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史跡研修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日本語授業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和太鼓体験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latin typeface="+mn-ea"/>
                          <a:ea typeface="+mn-ea"/>
                        </a:rPr>
                        <a:t>日本語授業</a:t>
                      </a:r>
                      <a:endParaRPr kumimoji="1" lang="en-US" altLang="ja-JP" sz="1600" kern="12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修了式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Free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9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帰　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232190" y="1476245"/>
            <a:ext cx="11040279" cy="4039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altLang="ja-JP" sz="1400" kern="100" dirty="0">
                <a:effectLst/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>
                <a:effectLst/>
                <a:latin typeface="+mn-ea"/>
                <a:cs typeface="Times New Roman" panose="02020603050405020304" pitchFamily="18" charset="0"/>
              </a:rPr>
              <a:t>参加者</a:t>
            </a:r>
            <a:r>
              <a:rPr lang="en-US" altLang="ja-JP" sz="1400" kern="100" dirty="0">
                <a:effectLst/>
                <a:latin typeface="+mn-ea"/>
                <a:cs typeface="Times New Roman" panose="02020603050405020304" pitchFamily="18" charset="0"/>
              </a:rPr>
              <a:t>:</a:t>
            </a:r>
            <a:r>
              <a:rPr lang="zh-CN" altLang="ja-JP" sz="1400" dirty="0">
                <a:latin typeface="+mn-ea"/>
              </a:rPr>
              <a:t>台湾（中山医学大学</a:t>
            </a:r>
            <a:r>
              <a:rPr lang="ja-JP" altLang="en-US" sz="1400" dirty="0">
                <a:latin typeface="+mn-ea"/>
              </a:rPr>
              <a:t>１１</a:t>
            </a:r>
            <a:r>
              <a:rPr lang="zh-CN" altLang="ja-JP" sz="1400" dirty="0">
                <a:latin typeface="+mn-ea"/>
              </a:rPr>
              <a:t>名、</a:t>
            </a:r>
            <a:r>
              <a:rPr lang="ja-JP" altLang="en-US" sz="1400" dirty="0">
                <a:latin typeface="+mn-ea"/>
              </a:rPr>
              <a:t>義守大学２名、</a:t>
            </a:r>
            <a:r>
              <a:rPr lang="zh-CN" altLang="ja-JP" sz="1400" dirty="0">
                <a:latin typeface="+mn-ea"/>
              </a:rPr>
              <a:t>逢甲大学</a:t>
            </a:r>
            <a:r>
              <a:rPr lang="ja-JP" altLang="en-US" sz="1400" dirty="0">
                <a:latin typeface="+mn-ea"/>
              </a:rPr>
              <a:t>２</a:t>
            </a:r>
            <a:r>
              <a:rPr lang="zh-CN" altLang="ja-JP" sz="1400" dirty="0">
                <a:latin typeface="+mn-ea"/>
              </a:rPr>
              <a:t>名）</a:t>
            </a:r>
            <a:r>
              <a:rPr lang="ja-JP" altLang="en-US" sz="1400" dirty="0">
                <a:latin typeface="+mn-ea"/>
              </a:rPr>
              <a:t>　</a:t>
            </a:r>
            <a:r>
              <a:rPr lang="zh-CN" altLang="ja-JP" sz="1400" dirty="0">
                <a:latin typeface="+mn-ea"/>
              </a:rPr>
              <a:t>韓国（</a:t>
            </a:r>
            <a:r>
              <a:rPr lang="ja-JP" altLang="en-US" sz="1400" dirty="0">
                <a:latin typeface="+mn-ea"/>
              </a:rPr>
              <a:t>水原</a:t>
            </a:r>
            <a:r>
              <a:rPr lang="zh-CN" altLang="ja-JP" sz="1400" dirty="0">
                <a:latin typeface="+mn-ea"/>
              </a:rPr>
              <a:t>大学校</a:t>
            </a:r>
            <a:r>
              <a:rPr lang="en-US" altLang="ja-JP" sz="1400" dirty="0">
                <a:latin typeface="+mn-ea"/>
              </a:rPr>
              <a:t>3</a:t>
            </a:r>
            <a:r>
              <a:rPr lang="zh-CN" altLang="ja-JP" sz="1400" dirty="0">
                <a:latin typeface="+mn-ea"/>
              </a:rPr>
              <a:t>名、水原</a:t>
            </a:r>
            <a:r>
              <a:rPr lang="ja-JP" altLang="en-US" sz="1400" dirty="0">
                <a:latin typeface="+mn-ea"/>
              </a:rPr>
              <a:t>科学</a:t>
            </a:r>
            <a:r>
              <a:rPr lang="zh-CN" altLang="ja-JP" sz="1400" dirty="0">
                <a:latin typeface="+mn-ea"/>
              </a:rPr>
              <a:t>大学校</a:t>
            </a:r>
            <a:r>
              <a:rPr lang="en-US" altLang="ja-JP" sz="1400" dirty="0">
                <a:latin typeface="+mn-ea"/>
              </a:rPr>
              <a:t>2</a:t>
            </a:r>
            <a:r>
              <a:rPr lang="zh-CN" altLang="ja-JP" sz="1400" dirty="0">
                <a:latin typeface="+mn-ea"/>
              </a:rPr>
              <a:t>名</a:t>
            </a:r>
            <a:r>
              <a:rPr lang="en-US" altLang="zh-CN" sz="1400" dirty="0">
                <a:latin typeface="+mn-ea"/>
              </a:rPr>
              <a:t> </a:t>
            </a:r>
            <a:r>
              <a:rPr lang="ja-JP" altLang="en-US" sz="1400" dirty="0">
                <a:latin typeface="+mn-ea"/>
              </a:rPr>
              <a:t>）</a:t>
            </a:r>
            <a:r>
              <a:rPr lang="en-US" altLang="zh-CN" sz="1400" dirty="0">
                <a:latin typeface="+mn-ea"/>
              </a:rPr>
              <a:t> </a:t>
            </a:r>
            <a:r>
              <a:rPr lang="zh-CN" altLang="ja-JP" sz="1400" u="dbl" dirty="0">
                <a:latin typeface="+mn-ea"/>
              </a:rPr>
              <a:t>計</a:t>
            </a:r>
            <a:r>
              <a:rPr lang="ja-JP" altLang="en-US" sz="1400" u="dbl" dirty="0">
                <a:latin typeface="+mn-ea"/>
              </a:rPr>
              <a:t>２０</a:t>
            </a:r>
            <a:r>
              <a:rPr lang="zh-CN" altLang="ja-JP" sz="1400" u="dbl" dirty="0">
                <a:latin typeface="+mn-ea"/>
              </a:rPr>
              <a:t>名</a:t>
            </a:r>
            <a:endParaRPr lang="ja-JP" altLang="ja-JP" sz="1400" dirty="0">
              <a:latin typeface="+mn-ea"/>
            </a:endParaRPr>
          </a:p>
        </p:txBody>
      </p:sp>
      <p:pic>
        <p:nvPicPr>
          <p:cNvPr id="4" name="図 3" descr="テーブルの周りに集まって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5247A28-A037-E90A-21DE-6CD34FA4D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27303" r="47193" b="24833"/>
          <a:stretch/>
        </p:blipFill>
        <p:spPr>
          <a:xfrm>
            <a:off x="7693575" y="3460855"/>
            <a:ext cx="2161743" cy="1621307"/>
          </a:xfrm>
          <a:prstGeom prst="rect">
            <a:avLst/>
          </a:prstGeom>
        </p:spPr>
      </p:pic>
      <p:pic>
        <p:nvPicPr>
          <p:cNvPr id="8" name="図 7" descr="テーブルの上に立って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618FB38-5BDD-BA8A-1C6F-F917AF9DF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75" y="1784116"/>
            <a:ext cx="2161743" cy="1621307"/>
          </a:xfrm>
          <a:prstGeom prst="rect">
            <a:avLst/>
          </a:prstGeom>
        </p:spPr>
      </p:pic>
      <p:pic>
        <p:nvPicPr>
          <p:cNvPr id="13" name="図 12" descr="人, 屋内, 子供, 食品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218C5A9-DBFE-E357-5C76-39512C70F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78" y="1763096"/>
            <a:ext cx="2161742" cy="1621307"/>
          </a:xfrm>
          <a:prstGeom prst="rect">
            <a:avLst/>
          </a:prstGeom>
        </p:spPr>
      </p:pic>
      <p:pic>
        <p:nvPicPr>
          <p:cNvPr id="15" name="図 14" descr="木製床と群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E760EAA-8B9A-F43C-2E3F-1CDFF93DA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41226" r="3793" b="15862"/>
          <a:stretch/>
        </p:blipFill>
        <p:spPr>
          <a:xfrm>
            <a:off x="7672551" y="5136945"/>
            <a:ext cx="4446680" cy="1537124"/>
          </a:xfrm>
          <a:prstGeom prst="rect">
            <a:avLst/>
          </a:prstGeom>
        </p:spPr>
      </p:pic>
      <p:pic>
        <p:nvPicPr>
          <p:cNvPr id="18" name="図 17" descr="屋内, テーブル, 天井, 人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2824AD-B72A-4ECA-AE96-8AA46537E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6" r="35288" b="13257"/>
          <a:stretch/>
        </p:blipFill>
        <p:spPr>
          <a:xfrm>
            <a:off x="9946178" y="3473598"/>
            <a:ext cx="2148631" cy="16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4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9BDD2-AA6B-32A8-2FD5-F0474F39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BA770416-A9A0-C575-2EFE-218F6CA0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10" y="354099"/>
            <a:ext cx="11776865" cy="787099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2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r>
              <a:rPr lang="en-US" altLang="ja-JP" sz="22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４</a:t>
            </a:r>
            <a:r>
              <a:rPr lang="zh-TW" sz="22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年度　徳島文理大学</a:t>
            </a:r>
            <a:r>
              <a:rPr lang="ja-JP" altLang="en-US" sz="2200" kern="100" dirty="0">
                <a:solidFill>
                  <a:schemeClr val="bg1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（徳島キャンパス）</a:t>
            </a:r>
            <a:r>
              <a:rPr lang="zh-TW" sz="22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夏季日本語･日本文化研修</a:t>
            </a:r>
            <a:r>
              <a:rPr lang="ja-JP" altLang="en-US" sz="22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（高校生コース）</a:t>
            </a:r>
            <a:endParaRPr lang="ja-JP" sz="22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C4E2745F-258A-16B2-8B40-FDF0ED56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6926"/>
            <a:ext cx="3762217" cy="5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ja-JP" sz="1400" kern="10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</a:rPr>
              <a:t>開催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期間</a:t>
            </a:r>
            <a:r>
              <a:rPr lang="en-US" altLang="ja-JP" sz="1400" kern="10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</a:rPr>
              <a:t>:</a:t>
            </a:r>
            <a:r>
              <a:rPr lang="en-US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2024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</a:rPr>
              <a:t>7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15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日～</a:t>
            </a:r>
            <a:r>
              <a:rPr lang="en-US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7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ja-JP" sz="1400" kern="100" dirty="0">
                <a:solidFill>
                  <a:sysClr val="windowText" lastClr="000000"/>
                </a:solidFill>
                <a:effectLst/>
                <a:latin typeface="+mn-ea"/>
                <a:cs typeface="Times New Roman" panose="02020603050405020304" pitchFamily="18" charset="0"/>
              </a:rPr>
              <a:t>日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1073AADA-43AF-C386-CD03-8635B537F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92777"/>
              </p:ext>
            </p:extLst>
          </p:nvPr>
        </p:nvGraphicFramePr>
        <p:xfrm>
          <a:off x="78676" y="2312739"/>
          <a:ext cx="7005296" cy="367372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7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909">
                  <a:extLst>
                    <a:ext uri="{9D8B030D-6E8A-4147-A177-3AD203B41FA5}">
                      <a16:colId xmlns:a16="http://schemas.microsoft.com/office/drawing/2014/main" val="3620907744"/>
                    </a:ext>
                  </a:extLst>
                </a:gridCol>
                <a:gridCol w="1019504">
                  <a:extLst>
                    <a:ext uri="{9D8B030D-6E8A-4147-A177-3AD203B41FA5}">
                      <a16:colId xmlns:a16="http://schemas.microsoft.com/office/drawing/2014/main" val="2206789891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931">
                  <a:extLst>
                    <a:ext uri="{9D8B030D-6E8A-4147-A177-3AD203B41FA5}">
                      <a16:colId xmlns:a16="http://schemas.microsoft.com/office/drawing/2014/main" val="269163684"/>
                    </a:ext>
                  </a:extLst>
                </a:gridCol>
              </a:tblGrid>
              <a:tr h="3870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午後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3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15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来日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史跡研修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16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開講式・オリエンテ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ション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日本語授業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21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徳島県内の高校生との交流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高校生交流</a:t>
                      </a:r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小松島高校</a:t>
                      </a: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高校生交流</a:t>
                      </a:r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富岡東高校</a:t>
                      </a: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22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日本語授業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修了式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18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日本語授業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23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帰　　　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19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日本語授業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人形浄瑠璃体験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263B4441-5089-7A49-3BC5-C8FD4806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48" y="1547844"/>
            <a:ext cx="8526007" cy="4039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altLang="ja-JP" sz="1400" kern="100" dirty="0">
                <a:effectLst/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>
                <a:effectLst/>
                <a:latin typeface="+mn-ea"/>
                <a:cs typeface="Times New Roman" panose="02020603050405020304" pitchFamily="18" charset="0"/>
              </a:rPr>
              <a:t>参加者</a:t>
            </a:r>
            <a:r>
              <a:rPr lang="en-US" altLang="ja-JP" sz="1400" kern="100" dirty="0">
                <a:effectLst/>
                <a:latin typeface="+mn-ea"/>
                <a:cs typeface="Times New Roman" panose="02020603050405020304" pitchFamily="18" charset="0"/>
              </a:rPr>
              <a:t>:</a:t>
            </a:r>
            <a:r>
              <a:rPr lang="zh-CN" altLang="ja-JP" sz="1400" dirty="0">
                <a:latin typeface="+mn-ea"/>
              </a:rPr>
              <a:t>台湾（</a:t>
            </a:r>
            <a:r>
              <a:rPr lang="ja-JP" altLang="en-US" sz="1400" dirty="0">
                <a:latin typeface="+mn-ea"/>
              </a:rPr>
              <a:t>新民高級中学１０名・引率教員１</a:t>
            </a:r>
            <a:r>
              <a:rPr lang="zh-CN" altLang="ja-JP" sz="1400" dirty="0">
                <a:latin typeface="+mn-ea"/>
              </a:rPr>
              <a:t>名、</a:t>
            </a:r>
            <a:r>
              <a:rPr lang="ja-JP" altLang="en-US" sz="1400" dirty="0">
                <a:latin typeface="+mn-ea"/>
              </a:rPr>
              <a:t>樹徳高級家事商業職業高校</a:t>
            </a:r>
            <a:r>
              <a:rPr lang="en-US" altLang="ja-JP" sz="1400" dirty="0">
                <a:latin typeface="+mn-ea"/>
              </a:rPr>
              <a:t>9</a:t>
            </a:r>
            <a:r>
              <a:rPr lang="ja-JP" altLang="en-US" sz="1400" dirty="0">
                <a:latin typeface="+mn-ea"/>
              </a:rPr>
              <a:t>名・引率教員１名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　　　　 韓国（安山江西高等学校１０名・引率教員２名　　　　　合計３３名</a:t>
            </a:r>
            <a:endParaRPr lang="ja-JP" altLang="ja-JP" sz="1400" dirty="0">
              <a:latin typeface="+mn-ea"/>
            </a:endParaRPr>
          </a:p>
        </p:txBody>
      </p:sp>
      <p:pic>
        <p:nvPicPr>
          <p:cNvPr id="13" name="図 12" descr="建物の前の広場に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226959-DE16-1DC4-0A72-E7B81DE82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33723" r="7816" b="12147"/>
          <a:stretch/>
        </p:blipFill>
        <p:spPr>
          <a:xfrm>
            <a:off x="8154528" y="1271490"/>
            <a:ext cx="3866819" cy="1826435"/>
          </a:xfrm>
          <a:prstGeom prst="rect">
            <a:avLst/>
          </a:prstGeom>
        </p:spPr>
      </p:pic>
      <p:pic>
        <p:nvPicPr>
          <p:cNvPr id="15" name="図 14" descr="天井, 屋内, 人, 民衆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B7D453B-4366-B76A-1583-156598FEC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89" y="3236384"/>
            <a:ext cx="2435246" cy="1826435"/>
          </a:xfrm>
          <a:prstGeom prst="rect">
            <a:avLst/>
          </a:prstGeom>
        </p:spPr>
      </p:pic>
      <p:pic>
        <p:nvPicPr>
          <p:cNvPr id="18" name="図 17" descr="屋内, テーブル, 人, 天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E49434D-6314-86F6-87C9-65DFB3E8B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r="4943" b="14483"/>
          <a:stretch/>
        </p:blipFill>
        <p:spPr>
          <a:xfrm>
            <a:off x="7169989" y="5123122"/>
            <a:ext cx="2435246" cy="1506903"/>
          </a:xfrm>
          <a:prstGeom prst="rect">
            <a:avLst/>
          </a:prstGeom>
        </p:spPr>
      </p:pic>
      <p:pic>
        <p:nvPicPr>
          <p:cNvPr id="21" name="図 20" descr="屋内, 人, 若い, 子供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841CFF1-EAEC-D219-34AC-264C42D96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r="21589"/>
          <a:stretch/>
        </p:blipFill>
        <p:spPr>
          <a:xfrm>
            <a:off x="9691253" y="3228217"/>
            <a:ext cx="2338822" cy="29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5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15135" y="158356"/>
            <a:ext cx="11175503" cy="62778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r>
              <a:rPr kumimoji="1" lang="en-US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</a:t>
            </a:r>
            <a:r>
              <a:rPr kumimoji="1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年度　徳島文理大学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（香川キャンパス）</a:t>
            </a:r>
            <a:r>
              <a:rPr kumimoji="1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夏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期</a:t>
            </a:r>
            <a:r>
              <a:rPr kumimoji="1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日本語･日本文化研修</a:t>
            </a:r>
            <a:endParaRPr kumimoji="1" lang="ja-JP" alt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2713003" y="915234"/>
            <a:ext cx="8325112" cy="3591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参加者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:</a:t>
            </a: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イタリアパヴィア大学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6</a:t>
            </a:r>
            <a:r>
              <a:rPr kumimoji="1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名</a:t>
            </a: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206317" y="836398"/>
            <a:ext cx="3550436" cy="61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※</a:t>
            </a: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開催</a:t>
            </a:r>
            <a:r>
              <a:rPr kumimoji="1" lang="ja-JP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期間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:2024</a:t>
            </a:r>
            <a:r>
              <a:rPr kumimoji="1" lang="ja-JP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6</a:t>
            </a:r>
            <a:r>
              <a:rPr kumimoji="1" lang="ja-JP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23</a:t>
            </a:r>
            <a:r>
              <a:rPr kumimoji="1" lang="ja-JP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日～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7</a:t>
            </a:r>
            <a:r>
              <a:rPr kumimoji="1" lang="ja-JP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6</a:t>
            </a:r>
            <a:r>
              <a:rPr kumimoji="1" lang="ja-JP" altLang="ja-JP" sz="1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日</a:t>
            </a: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78099" y="4478021"/>
            <a:ext cx="11013902" cy="35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※</a:t>
            </a:r>
            <a:r>
              <a:rPr kumimoji="1" lang="ja-JP" altLang="en-US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和三盆体験　　　　　　　　　　　　　　　　</a:t>
            </a:r>
            <a:r>
              <a:rPr kumimoji="1" lang="en-US" altLang="ja-JP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※</a:t>
            </a:r>
            <a:r>
              <a:rPr kumimoji="1" lang="ja-JP" altLang="en-US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浴衣体験　　　　　　　　　　　　　 　　　　　</a:t>
            </a:r>
            <a:r>
              <a:rPr kumimoji="1" lang="en-US" altLang="ja-JP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※</a:t>
            </a:r>
            <a:r>
              <a:rPr kumimoji="1" lang="ja-JP" altLang="en-US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金蔵寺座禅体験    　　　　　　　　　　　　　　</a:t>
            </a:r>
            <a:r>
              <a:rPr kumimoji="1" lang="en-US" altLang="ja-JP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※</a:t>
            </a:r>
            <a:r>
              <a:rPr kumimoji="1" lang="ja-JP" altLang="en-US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授業風景</a:t>
            </a:r>
          </a:p>
        </p:txBody>
      </p:sp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483325" y="1254140"/>
          <a:ext cx="11139772" cy="304148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3872">
                  <a:extLst>
                    <a:ext uri="{9D8B030D-6E8A-4147-A177-3AD203B41FA5}">
                      <a16:colId xmlns:a16="http://schemas.microsoft.com/office/drawing/2014/main" val="3115915432"/>
                    </a:ext>
                  </a:extLst>
                </a:gridCol>
              </a:tblGrid>
              <a:tr h="311307">
                <a:tc gridSpan="6"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プログラム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日時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午前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午後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日時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午前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午後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23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日（日）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来日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30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日（日）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Free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7519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24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日（月）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開講式・オリエンテーション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キャンパスツアー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7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日（月）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Free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日本語授業・茶道体験☆会席体験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7786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25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日（火）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日本語授業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7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日（火）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日本語授業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和三盆体験・漆芸体験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190548"/>
                  </a:ext>
                </a:extLst>
              </a:tr>
              <a:tr h="3247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26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日（水）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日本語授業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浴衣体験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7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3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日（水）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日本語授業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Free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日（木）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日本語授業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日（木）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日本語授業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研修生スピーチの原稿作成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266570"/>
                  </a:ext>
                </a:extLst>
              </a:tr>
              <a:tr h="3247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日（金）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日本語授業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日（金）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日本語授業・スピーチ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修了式・送別会</a:t>
                      </a:r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68305"/>
                  </a:ext>
                </a:extLst>
              </a:tr>
              <a:tr h="3592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29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日（土）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さぬき文化研修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7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日（土）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帰国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16222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73DFD2-0C31-0D5D-E6E5-D62C14585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284" y="4288764"/>
            <a:ext cx="2106813" cy="35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</a:t>
            </a:r>
            <a:r>
              <a:rPr kumimoji="1" lang="en-US" altLang="ja-JP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☆オプションプログラム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F89425-2171-4716-9A09-E0BA332FD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9" y="4763434"/>
            <a:ext cx="2570409" cy="19278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AEAF76-A436-4E71-B77D-D688E444A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44" y="4763434"/>
            <a:ext cx="2581613" cy="193621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45F0AD7-F1C1-45C5-97D1-1575D6D7E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3" y="4755745"/>
            <a:ext cx="2676118" cy="200708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CFDB1B1-55B2-4BD5-92BC-285B00D08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47" y="4760773"/>
            <a:ext cx="2734749" cy="20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531</Words>
  <Application>Microsoft Office PowerPoint</Application>
  <PresentationFormat>ワイド画面</PresentationFormat>
  <Paragraphs>115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HG丸ｺﾞｼｯｸM-PRO</vt:lpstr>
      <vt:lpstr>ＭＳ Ｐゴシック</vt:lpstr>
      <vt:lpstr>NSimSun</vt:lpstr>
      <vt:lpstr>宋体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nagamoto</dc:creator>
  <cp:lastModifiedBy>1245018</cp:lastModifiedBy>
  <cp:revision>64</cp:revision>
  <cp:lastPrinted>2025-05-02T01:43:22Z</cp:lastPrinted>
  <dcterms:created xsi:type="dcterms:W3CDTF">2018-01-29T02:47:29Z</dcterms:created>
  <dcterms:modified xsi:type="dcterms:W3CDTF">2025-05-02T01:43:26Z</dcterms:modified>
</cp:coreProperties>
</file>